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316" r:id="rId17"/>
    <p:sldId id="278" r:id="rId18"/>
    <p:sldId id="311" r:id="rId19"/>
    <p:sldId id="292" r:id="rId20"/>
    <p:sldId id="283" r:id="rId21"/>
    <p:sldId id="285" r:id="rId22"/>
    <p:sldId id="312" r:id="rId23"/>
    <p:sldId id="313" r:id="rId24"/>
    <p:sldId id="293" r:id="rId25"/>
    <p:sldId id="296" r:id="rId26"/>
    <p:sldId id="302" r:id="rId27"/>
    <p:sldId id="297" r:id="rId28"/>
    <p:sldId id="282" r:id="rId29"/>
    <p:sldId id="294" r:id="rId30"/>
    <p:sldId id="314" r:id="rId31"/>
    <p:sldId id="284" r:id="rId32"/>
    <p:sldId id="266" r:id="rId33"/>
    <p:sldId id="298" r:id="rId34"/>
    <p:sldId id="299" r:id="rId35"/>
    <p:sldId id="279" r:id="rId36"/>
    <p:sldId id="315" r:id="rId37"/>
    <p:sldId id="280" r:id="rId38"/>
    <p:sldId id="295" r:id="rId39"/>
    <p:sldId id="288" r:id="rId40"/>
    <p:sldId id="307" r:id="rId41"/>
    <p:sldId id="289" r:id="rId42"/>
  </p:sldIdLst>
  <p:sldSz cx="9144000" cy="5143500" type="screen16x9"/>
  <p:notesSz cx="6858000" cy="9144000"/>
  <p:embeddedFontLst>
    <p:embeddedFont>
      <p:font typeface="Oswald" pitchFamily="2" charset="77"/>
      <p:regular r:id="rId44"/>
      <p:bold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p:restoredTop sz="79218"/>
  </p:normalViewPr>
  <p:slideViewPr>
    <p:cSldViewPr snapToGrid="0">
      <p:cViewPr>
        <p:scale>
          <a:sx n="152" d="100"/>
          <a:sy n="152" d="100"/>
        </p:scale>
        <p:origin x="792" y="-43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Das Geschäftsmodell 3PL rentiert sich mehr, weil </a:t>
            </a:r>
            <a:r>
              <a:rPr lang="de-DE" sz="1200" dirty="0" err="1">
                <a:solidFill>
                  <a:srgbClr val="67788A"/>
                </a:solidFill>
              </a:rPr>
              <a:t>Instafreight</a:t>
            </a:r>
            <a:r>
              <a:rPr lang="de-DE" sz="1200" dirty="0">
                <a:solidFill>
                  <a:srgbClr val="67788A"/>
                </a:solidFill>
              </a:rPr>
              <a:t> schon viele Erfahrungen damit gesammelt hat und somit den Prozess zur Kundenauftragserfüllung allmählich optimieren kann. </a:t>
            </a: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dirty="0" err="1">
                <a:solidFill>
                  <a:srgbClr val="67788A"/>
                </a:solidFill>
              </a:rPr>
              <a:t>wenigeren</a:t>
            </a:r>
            <a:r>
              <a:rPr lang="de-DE" sz="1200" dirty="0">
                <a:solidFill>
                  <a:srgbClr val="67788A"/>
                </a:solidFill>
              </a:rPr>
              <a:t> </a:t>
            </a:r>
            <a:r>
              <a:rPr lang="de-DE" sz="1200" dirty="0" err="1">
                <a:solidFill>
                  <a:srgbClr val="67788A"/>
                </a:solidFill>
              </a:rPr>
              <a:t>spot</a:t>
            </a:r>
            <a:r>
              <a:rPr lang="de-DE" sz="1200" dirty="0">
                <a:solidFill>
                  <a:srgbClr val="67788A"/>
                </a:solidFill>
              </a:rPr>
              <a:t> </a:t>
            </a:r>
            <a:r>
              <a:rPr lang="de-DE" sz="1200" dirty="0" err="1">
                <a:solidFill>
                  <a:srgbClr val="67788A"/>
                </a:solidFill>
              </a:rPr>
              <a:t>shipments</a:t>
            </a:r>
            <a:r>
              <a:rPr lang="de-DE" sz="1200" dirty="0">
                <a:solidFill>
                  <a:srgbClr val="67788A"/>
                </a:solidFill>
              </a:rPr>
              <a:t> 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1.tiff"/><Relationship Id="rId7" Type="http://schemas.openxmlformats.org/officeDocument/2006/relationships/customXml" Target="../ink/ink2.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2.png"/><Relationship Id="rId9" Type="http://schemas.openxmlformats.org/officeDocument/2006/relationships/customXml" Target="../ink/ink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50.svg"/><Relationship Id="rId26" Type="http://schemas.openxmlformats.org/officeDocument/2006/relationships/image" Target="../media/image58.svg"/><Relationship Id="rId3" Type="http://schemas.openxmlformats.org/officeDocument/2006/relationships/image" Target="../media/image39.png"/><Relationship Id="rId21" Type="http://schemas.openxmlformats.org/officeDocument/2006/relationships/image" Target="../media/image53.png"/><Relationship Id="rId34" Type="http://schemas.openxmlformats.org/officeDocument/2006/relationships/image" Target="../media/image66.svg"/><Relationship Id="rId7" Type="http://schemas.openxmlformats.org/officeDocument/2006/relationships/image" Target="../media/image43.png"/><Relationship Id="rId12" Type="http://schemas.openxmlformats.org/officeDocument/2006/relationships/image" Target="../media/image36.sv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2" Type="http://schemas.openxmlformats.org/officeDocument/2006/relationships/notesSlide" Target="../notesSlides/notesSlide34.xml"/><Relationship Id="rId16" Type="http://schemas.openxmlformats.org/officeDocument/2006/relationships/image" Target="../media/image48.svg"/><Relationship Id="rId20" Type="http://schemas.openxmlformats.org/officeDocument/2006/relationships/image" Target="../media/image52.svg"/><Relationship Id="rId29"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42.svg"/><Relationship Id="rId11" Type="http://schemas.openxmlformats.org/officeDocument/2006/relationships/image" Target="../media/image35.png"/><Relationship Id="rId24" Type="http://schemas.openxmlformats.org/officeDocument/2006/relationships/image" Target="../media/image56.svg"/><Relationship Id="rId32" Type="http://schemas.openxmlformats.org/officeDocument/2006/relationships/image" Target="../media/image64.svg"/><Relationship Id="rId5" Type="http://schemas.openxmlformats.org/officeDocument/2006/relationships/image" Target="../media/image41.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8.svg"/><Relationship Id="rId10" Type="http://schemas.openxmlformats.org/officeDocument/2006/relationships/image" Target="../media/image46.svg"/><Relationship Id="rId19" Type="http://schemas.openxmlformats.org/officeDocument/2006/relationships/image" Target="../media/image51.png"/><Relationship Id="rId31" Type="http://schemas.openxmlformats.org/officeDocument/2006/relationships/image" Target="../media/image63.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38.svg"/><Relationship Id="rId22" Type="http://schemas.openxmlformats.org/officeDocument/2006/relationships/image" Target="../media/image54.svg"/><Relationship Id="rId27" Type="http://schemas.openxmlformats.org/officeDocument/2006/relationships/image" Target="../media/image59.png"/><Relationship Id="rId30" Type="http://schemas.openxmlformats.org/officeDocument/2006/relationships/image" Target="../media/image62.svg"/><Relationship Id="rId35" Type="http://schemas.openxmlformats.org/officeDocument/2006/relationships/image" Target="../media/image67.png"/><Relationship Id="rId8" Type="http://schemas.openxmlformats.org/officeDocument/2006/relationships/image" Target="../media/image44.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944330819"/>
              </p:ext>
            </p:extLst>
          </p:nvPr>
        </p:nvGraphicFramePr>
        <p:xfrm>
          <a:off x="484356" y="1341957"/>
          <a:ext cx="4544844" cy="3362960"/>
        </p:xfrm>
        <a:graphic>
          <a:graphicData uri="http://schemas.openxmlformats.org/drawingml/2006/table">
            <a:tbl>
              <a:tblPr firstRow="1" bandRow="1">
                <a:tableStyleId>{5C22544A-7EE6-4342-B048-85BDC9FD1C3A}</a:tableStyleId>
              </a:tblPr>
              <a:tblGrid>
                <a:gridCol w="1635046">
                  <a:extLst>
                    <a:ext uri="{9D8B030D-6E8A-4147-A177-3AD203B41FA5}">
                      <a16:colId xmlns:a16="http://schemas.microsoft.com/office/drawing/2014/main" val="2062269353"/>
                    </a:ext>
                  </a:extLst>
                </a:gridCol>
                <a:gridCol w="1408123">
                  <a:extLst>
                    <a:ext uri="{9D8B030D-6E8A-4147-A177-3AD203B41FA5}">
                      <a16:colId xmlns:a16="http://schemas.microsoft.com/office/drawing/2014/main" val="1617259835"/>
                    </a:ext>
                  </a:extLst>
                </a:gridCol>
                <a:gridCol w="1501675">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endParaRPr lang="de-DE" sz="1400" dirty="0"/>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endParaRPr lang="de-DE" sz="1400" dirty="0"/>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endParaRPr lang="de-DE" sz="1400" dirty="0"/>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endParaRPr lang="de-DE" sz="1400" dirty="0"/>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endParaRPr lang="de-DE" sz="1400" dirty="0"/>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endParaRPr lang="de-DE" sz="1400" dirty="0"/>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endParaRPr lang="de-DE" sz="1400" dirty="0"/>
                    </a:p>
                  </a:txBody>
                  <a:tcPr/>
                </a:tc>
                <a:tc>
                  <a:txBody>
                    <a:bodyPr/>
                    <a:lstStyle/>
                    <a:p>
                      <a:r>
                        <a:rPr lang="de-DE" sz="1400"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2011593107"/>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dirty="0">
                          <a:effectLst/>
                        </a:rPr>
                        <a:t>638,34</a:t>
                      </a:r>
                      <a:endParaRPr lang="de-DE" sz="1200"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
        <p:nvSpPr>
          <p:cNvPr id="10" name="Textfeld 9">
            <a:extLst>
              <a:ext uri="{FF2B5EF4-FFF2-40B4-BE49-F238E27FC236}">
                <a16:creationId xmlns:a16="http://schemas.microsoft.com/office/drawing/2014/main" id="{C7F7DF0B-A351-7E44-924D-2CC09140A458}"/>
              </a:ext>
            </a:extLst>
          </p:cNvPr>
          <p:cNvSpPr txBox="1"/>
          <p:nvPr/>
        </p:nvSpPr>
        <p:spPr>
          <a:xfrm>
            <a:off x="6415144" y="1171613"/>
            <a:ext cx="2728856" cy="954107"/>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Text</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1655363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BCBA57B4-2E17-E748-B857-C52F0A72A5BF}"/>
              </a:ext>
            </a:extLst>
          </p:cNvPr>
          <p:cNvPicPr>
            <a:picLocks noChangeAspect="1"/>
          </p:cNvPicPr>
          <p:nvPr/>
        </p:nvPicPr>
        <p:blipFill>
          <a:blip r:embed="rId3"/>
          <a:stretch>
            <a:fillRect/>
          </a:stretch>
        </p:blipFill>
        <p:spPr>
          <a:xfrm>
            <a:off x="474895" y="1144991"/>
            <a:ext cx="5615070" cy="3457489"/>
          </a:xfrm>
          <a:prstGeom prst="rect">
            <a:avLst/>
          </a:prstGeom>
        </p:spPr>
      </p:pic>
      <p:sp>
        <p:nvSpPr>
          <p:cNvPr id="22" name="Textfeld 21">
            <a:extLst>
              <a:ext uri="{FF2B5EF4-FFF2-40B4-BE49-F238E27FC236}">
                <a16:creationId xmlns:a16="http://schemas.microsoft.com/office/drawing/2014/main" id="{A45AB88F-159D-5E4F-9974-852020CD92E0}"/>
              </a:ext>
            </a:extLst>
          </p:cNvPr>
          <p:cNvSpPr txBox="1"/>
          <p:nvPr/>
        </p:nvSpPr>
        <p:spPr>
          <a:xfrm>
            <a:off x="6323704" y="1172382"/>
            <a:ext cx="2728856"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i="1" dirty="0">
                <a:solidFill>
                  <a:schemeClr val="bg2"/>
                </a:solidFill>
              </a:rPr>
              <a:t>Customer Not </a:t>
            </a:r>
            <a:r>
              <a:rPr lang="de-DE" i="1" dirty="0" err="1">
                <a:solidFill>
                  <a:schemeClr val="bg2"/>
                </a:solidFill>
              </a:rPr>
              <a:t>Ready</a:t>
            </a:r>
            <a:r>
              <a:rPr lang="de-DE" i="1" dirty="0">
                <a:solidFill>
                  <a:schemeClr val="bg2"/>
                </a:solidFill>
              </a:rPr>
              <a:t> </a:t>
            </a:r>
            <a:r>
              <a:rPr lang="de-DE" dirty="0">
                <a:solidFill>
                  <a:schemeClr val="bg2"/>
                </a:solidFill>
              </a:rPr>
              <a:t>weißt die höchste Auftragsstornierung in 12.2020 auf</a:t>
            </a:r>
          </a:p>
          <a:p>
            <a:pPr marL="285750" indent="-285750">
              <a:lnSpc>
                <a:spcPct val="150000"/>
              </a:lnSpc>
              <a:buFont typeface="Arial" panose="020B0604020202020204" pitchFamily="34" charset="0"/>
              <a:buChar char="•"/>
            </a:pPr>
            <a:r>
              <a:rPr lang="de-DE" i="1" dirty="0">
                <a:solidFill>
                  <a:schemeClr val="bg2"/>
                </a:solidFill>
              </a:rPr>
              <a:t>Carrier Not </a:t>
            </a:r>
            <a:r>
              <a:rPr lang="de-DE" i="1" dirty="0" err="1">
                <a:solidFill>
                  <a:schemeClr val="bg2"/>
                </a:solidFill>
              </a:rPr>
              <a:t>Found</a:t>
            </a:r>
            <a:r>
              <a:rPr lang="de-DE" i="1" dirty="0">
                <a:solidFill>
                  <a:schemeClr val="bg2"/>
                </a:solidFill>
              </a:rPr>
              <a:t> </a:t>
            </a:r>
            <a:r>
              <a:rPr lang="de-DE" dirty="0">
                <a:solidFill>
                  <a:schemeClr val="bg2"/>
                </a:solidFill>
              </a:rPr>
              <a:t>weißt die zweithöchste Auftragsstornierung in 12.2019 auf</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433392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805343" y="1140903"/>
            <a:ext cx="7331978" cy="307777"/>
          </a:xfrm>
          <a:prstGeom prst="rect">
            <a:avLst/>
          </a:prstGeom>
          <a:noFill/>
        </p:spPr>
        <p:txBody>
          <a:bodyPr wrap="square" rtlCol="0">
            <a:spAutoFit/>
          </a:bodyPr>
          <a:lstStyle/>
          <a:p>
            <a:r>
              <a:rPr lang="de-DE" dirty="0"/>
              <a:t>LKW Maut hat beste Korrelation </a:t>
            </a:r>
            <a:r>
              <a:rPr lang="de-DE" dirty="0">
                <a:sym typeface="Wingdings" pitchFamily="2" charset="2"/>
              </a:rPr>
              <a:t> wenn die Auftragslage gut ist, dann …</a:t>
            </a:r>
            <a:endParaRPr lang="de-DE" dirty="0"/>
          </a:p>
        </p:txBody>
      </p:sp>
    </p:spTree>
    <p:extLst>
      <p:ext uri="{BB962C8B-B14F-4D97-AF65-F5344CB8AC3E}">
        <p14:creationId xmlns:p14="http://schemas.microsoft.com/office/powerpoint/2010/main" val="2935577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Dashboard: Zusammenfassung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38200" y="1314701"/>
            <a:ext cx="7171349" cy="738664"/>
          </a:xfrm>
          <a:prstGeom prst="rect">
            <a:avLst/>
          </a:prstGeom>
        </p:spPr>
        <p:txBody>
          <a:bodyPr wrap="square">
            <a:spAutoFit/>
          </a:bodyPr>
          <a:lstStyle/>
          <a:p>
            <a:pPr marL="285750" lvl="1" indent="-285750">
              <a:buFontTx/>
              <a:buChar char="-"/>
            </a:pPr>
            <a:r>
              <a:rPr lang="de-DE" dirty="0"/>
              <a:t>3PL rentiert sich mehr, weil </a:t>
            </a:r>
            <a:r>
              <a:rPr lang="de-DE" dirty="0" err="1"/>
              <a:t>Instafreight</a:t>
            </a:r>
            <a:r>
              <a:rPr lang="de-DE" dirty="0"/>
              <a:t> schon viele Erfahrungen damit gesammelt hat und somit den Prozess zur Kundenauftragserfüllung allmählich optimieren kann. </a:t>
            </a:r>
          </a:p>
          <a:p>
            <a:pPr marL="285750" lvl="1" indent="-285750">
              <a:buFontTx/>
              <a:buChar char="-"/>
            </a:pPr>
            <a:r>
              <a:rPr lang="de-DE" dirty="0"/>
              <a:t>langfristige Entwicklung auch das Geschäftsmodell 4PL kontinuierlich verbessern</a:t>
            </a:r>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658" y="1226833"/>
            <a:ext cx="914400" cy="914400"/>
          </a:xfrm>
          <a:prstGeom prst="rect">
            <a:avLst/>
          </a:prstGeom>
        </p:spPr>
      </p:pic>
      <p:pic>
        <p:nvPicPr>
          <p:cNvPr id="13" name="Grafik 12" descr="Lupe mit einfarbiger Füllung">
            <a:extLst>
              <a:ext uri="{FF2B5EF4-FFF2-40B4-BE49-F238E27FC236}">
                <a16:creationId xmlns:a16="http://schemas.microsoft.com/office/drawing/2014/main" id="{0CEAC100-3DF6-DC49-9E97-A347F7520F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658" y="2286735"/>
            <a:ext cx="914400" cy="914400"/>
          </a:xfrm>
          <a:prstGeom prst="rect">
            <a:avLst/>
          </a:prstGeom>
        </p:spPr>
      </p:pic>
      <p:sp>
        <p:nvSpPr>
          <p:cNvPr id="2" name="Rechteck 1">
            <a:extLst>
              <a:ext uri="{FF2B5EF4-FFF2-40B4-BE49-F238E27FC236}">
                <a16:creationId xmlns:a16="http://schemas.microsoft.com/office/drawing/2014/main" id="{E897734B-41F0-E94D-8E49-22BB9B885E83}"/>
              </a:ext>
            </a:extLst>
          </p:cNvPr>
          <p:cNvSpPr/>
          <p:nvPr/>
        </p:nvSpPr>
        <p:spPr>
          <a:xfrm>
            <a:off x="1638200" y="2351472"/>
            <a:ext cx="7421910" cy="1384995"/>
          </a:xfrm>
          <a:prstGeom prst="rect">
            <a:avLst/>
          </a:prstGeom>
        </p:spPr>
        <p:txBody>
          <a:bodyPr wrap="square">
            <a:spAutoFit/>
          </a:bodyPr>
          <a:lstStyle/>
          <a:p>
            <a:pPr marL="285750" indent="-285750">
              <a:buFontTx/>
              <a:buChar char="-"/>
            </a:pPr>
            <a:r>
              <a:rPr lang="de-DE" dirty="0"/>
              <a:t>Preisgestaltung bei Kontraktaufträgen(</a:t>
            </a:r>
            <a:r>
              <a:rPr lang="de-DE" dirty="0" err="1"/>
              <a:t>custom</a:t>
            </a:r>
            <a:r>
              <a:rPr lang="de-DE" dirty="0"/>
              <a:t> rate </a:t>
            </a:r>
            <a:r>
              <a:rPr lang="de-DE" dirty="0" err="1"/>
              <a:t>shipment</a:t>
            </a:r>
            <a:r>
              <a:rPr lang="de-DE" dirty="0"/>
              <a:t>) noch zu berücksichtigen bei gleichzeitiger Aufrechthaltung der Kundenbindung</a:t>
            </a:r>
          </a:p>
          <a:p>
            <a:pPr marL="285750" indent="-285750">
              <a:buFontTx/>
              <a:buChar char="-"/>
            </a:pPr>
            <a:endParaRPr lang="de-DE" dirty="0"/>
          </a:p>
          <a:p>
            <a:pPr marL="285750" indent="-285750">
              <a:buFontTx/>
              <a:buChar char="-"/>
            </a:pPr>
            <a:r>
              <a:rPr lang="de-DE" dirty="0"/>
              <a:t>Am profitabelsten ist der Transportauftrag von Bulk-Waren (doppelt so hoch wie bei </a:t>
            </a:r>
            <a:r>
              <a:rPr lang="de-DE" dirty="0" err="1"/>
              <a:t>Full</a:t>
            </a:r>
            <a:r>
              <a:rPr lang="de-DE" dirty="0"/>
              <a:t> Truck Load Transport) aber hat das Unternehmen bisher nur wenig Aufträge davon bekommen (&lt;6000 Aufträge) </a:t>
            </a:r>
            <a:r>
              <a:rPr lang="de-DE" dirty="0">
                <a:sym typeface="Wingdings" pitchFamily="2" charset="2"/>
              </a:rPr>
              <a:t> bessere Kondition für Kunden SLA, besseres Marketing</a:t>
            </a:r>
            <a:endParaRPr lang="de-DE" dirty="0"/>
          </a:p>
        </p:txBody>
      </p:sp>
    </p:spTree>
    <p:extLst>
      <p:ext uri="{BB962C8B-B14F-4D97-AF65-F5344CB8AC3E}">
        <p14:creationId xmlns:p14="http://schemas.microsoft.com/office/powerpoint/2010/main" val="4077588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756799"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2901</Words>
  <Application>Microsoft Macintosh PowerPoint</Application>
  <PresentationFormat>Bildschirmpräsentation (16:9)</PresentationFormat>
  <Paragraphs>523</Paragraphs>
  <Slides>41</Slides>
  <Notes>40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41</vt:i4>
      </vt:variant>
    </vt:vector>
  </HeadingPairs>
  <TitlesOfParts>
    <vt:vector size="45"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3. Dashboard: Zusammenfassung</vt:lpstr>
      <vt:lpstr>Erkenntnisse und Handlungsvorschläge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222</cp:revision>
  <dcterms:modified xsi:type="dcterms:W3CDTF">2021-02-16T20:39:56Z</dcterms:modified>
</cp:coreProperties>
</file>